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  <p:sldMasterId id="2147483780" r:id="rId9"/>
    <p:sldMasterId id="2147483792" r:id="rId10"/>
    <p:sldMasterId id="2147483804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customXml" Target="../customXml/item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7E93BFD-17D9-4B76-B015-738081050F73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139FA4A-753D-449B-A3D0-08281CA183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137618" cy="3006088"/>
          </a:xfrm>
        </p:spPr>
        <p:txBody>
          <a:bodyPr>
            <a:noAutofit/>
          </a:bodyPr>
          <a:lstStyle/>
          <a:p>
            <a:r>
              <a:rPr lang="ru-RU" sz="3600" b="1" dirty="0"/>
              <a:t>Тема: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«Вводные слова,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словосочетания </a:t>
            </a:r>
            <a:r>
              <a:rPr lang="ru-RU" sz="3600" b="1" dirty="0"/>
              <a:t>и предложения»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357694"/>
            <a:ext cx="8186766" cy="171451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Для слушателей факультета </a:t>
            </a:r>
            <a:r>
              <a:rPr lang="ru-RU" i="1" dirty="0" err="1" smtClean="0">
                <a:solidFill>
                  <a:schemeClr val="tx1"/>
                </a:solidFill>
              </a:rPr>
              <a:t>довузовской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подготовки и профориентации, 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подготовительных курсов, абитуриентов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754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715436" cy="50006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А также вводные слова указывают на источник сообщения: </a:t>
            </a:r>
            <a:r>
              <a:rPr lang="ru-RU" i="1" dirty="0" smtClean="0"/>
              <a:t>по слухам, по </a:t>
            </a:r>
            <a:r>
              <a:rPr lang="ru-RU" i="1" dirty="0" smtClean="0"/>
              <a:t>мнению…, </a:t>
            </a:r>
            <a:r>
              <a:rPr lang="ru-RU" i="1" dirty="0" smtClean="0"/>
              <a:t>по-моему, говорят, по сообщению, по словам…, по данным… </a:t>
            </a:r>
            <a:r>
              <a:rPr lang="ru-RU" dirty="0" smtClean="0"/>
              <a:t>и др.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а) </a:t>
            </a:r>
            <a:r>
              <a:rPr lang="ru-RU" b="1" i="1" dirty="0" smtClean="0"/>
              <a:t>По моему мнению</a:t>
            </a:r>
            <a:r>
              <a:rPr lang="ru-RU" i="1" dirty="0" smtClean="0"/>
              <a:t>, люди настойчивые достигают своих целей.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б) </a:t>
            </a:r>
            <a:r>
              <a:rPr lang="ru-RU" b="1" i="1" dirty="0" smtClean="0"/>
              <a:t>По словам учёного</a:t>
            </a:r>
            <a:r>
              <a:rPr lang="ru-RU" i="1" dirty="0" smtClean="0"/>
              <a:t>, большой слой снега сильно затрудняет передвижение косуль, лосей и диких кабанов.  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в) А </a:t>
            </a:r>
            <a:r>
              <a:rPr lang="ru-RU" i="1" dirty="0" err="1" smtClean="0"/>
              <a:t>Пиросмани</a:t>
            </a:r>
            <a:r>
              <a:rPr lang="ru-RU" i="1" dirty="0" smtClean="0"/>
              <a:t> знал, что какой бы он ни был неучёный </a:t>
            </a:r>
            <a:r>
              <a:rPr lang="ru-RU" i="1" dirty="0" smtClean="0"/>
              <a:t>художник, </a:t>
            </a:r>
            <a:r>
              <a:rPr lang="ru-RU" i="1" dirty="0" smtClean="0"/>
              <a:t>или, </a:t>
            </a:r>
            <a:r>
              <a:rPr lang="ru-RU" b="1" i="1" dirty="0" smtClean="0"/>
              <a:t>как говорят русские</a:t>
            </a:r>
            <a:r>
              <a:rPr lang="ru-RU" i="1" dirty="0" smtClean="0"/>
              <a:t>, самоучка, но по силе и чистоте красок и рисунка он мог бы, пожалуй, потягаться с некоторыми большими.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г) Морозы, </a:t>
            </a:r>
            <a:r>
              <a:rPr lang="ru-RU" b="1" i="1" dirty="0" smtClean="0"/>
              <a:t>по прогнозам синоптиков</a:t>
            </a:r>
            <a:r>
              <a:rPr lang="ru-RU" i="1" dirty="0" smtClean="0"/>
              <a:t>, продержатся и на следующей неделе.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д</a:t>
            </a:r>
            <a:r>
              <a:rPr lang="ru-RU" i="1" dirty="0" smtClean="0"/>
              <a:t>) </a:t>
            </a:r>
            <a:r>
              <a:rPr lang="ru-RU" b="1" i="1" dirty="0" smtClean="0"/>
              <a:t>По версии создателей фильма</a:t>
            </a:r>
            <a:r>
              <a:rPr lang="ru-RU" i="1" dirty="0" smtClean="0"/>
              <a:t>, в один из приездов они случайно оставили на берегу реквизит.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Некоторые слова всегда являются вводными: </a:t>
            </a:r>
            <a:r>
              <a:rPr lang="ru-RU" sz="3200" b="1" i="1" dirty="0" smtClean="0"/>
              <a:t>следовательно, например, по-видимому, впрочем, конечно, пожалуйста, во-первых, во-вторых</a:t>
            </a:r>
            <a:r>
              <a:rPr lang="ru-RU" sz="3200" b="1" dirty="0" smtClean="0"/>
              <a:t> и др.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009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Не являются вводными словами и не выделяются запятыми: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наречия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Частицы или союзы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обязательно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непременно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приблизительно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обыкновенно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обычно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иногда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поэтому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авось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буквально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вдобавок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довершение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конечном счёте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исключительно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 предложению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 решению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вдруг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именно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словно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всё-таки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всё же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ведь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даже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якобы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как раз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как бы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как будто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будто бы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вряд 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едва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почти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вот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 тому же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между тем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просто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643866" cy="214290"/>
          </a:xfrm>
        </p:spPr>
        <p:txBody>
          <a:bodyPr>
            <a:normAutofit fontScale="90000"/>
          </a:bodyPr>
          <a:lstStyle/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643866" cy="61700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/>
              <a:t>Некоторые слова могут быть в одних предложениях вводными (в таких предложениях они выделяются знаками препинания), а в других – членами предложения (в этих случаях знаками препинания они не выделяются).</a:t>
            </a:r>
            <a:endParaRPr lang="ru-RU" sz="1600" dirty="0" smtClean="0"/>
          </a:p>
          <a:p>
            <a:pPr algn="ctr"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algn="ctr"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Запомните эти слова!</a:t>
            </a:r>
            <a:endParaRPr lang="ru-RU" sz="1600" dirty="0" smtClean="0"/>
          </a:p>
          <a:p>
            <a:pPr algn="ctr"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Наконец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Однако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Вообще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Значит 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Видно 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Кстати </a:t>
            </a:r>
            <a:endParaRPr lang="ru-RU" sz="1600" dirty="0" smtClean="0"/>
          </a:p>
          <a:p>
            <a:pPr algn="ctr">
              <a:buNone/>
            </a:pPr>
            <a:r>
              <a:rPr lang="ru-RU" sz="1600" b="1" i="1" dirty="0" smtClean="0"/>
              <a:t>Вообще</a:t>
            </a:r>
            <a:endParaRPr lang="ru-RU" sz="1600" dirty="0" smtClean="0"/>
          </a:p>
          <a:p>
            <a:pPr algn="ctr"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 </a:t>
            </a:r>
          </a:p>
          <a:p>
            <a:pPr algn="ctr">
              <a:buNone/>
            </a:pPr>
            <a:r>
              <a:rPr lang="ru-RU" sz="1600" dirty="0" smtClean="0"/>
              <a:t> </a:t>
            </a:r>
          </a:p>
          <a:p>
            <a:pPr algn="ctr">
              <a:buNone/>
            </a:pPr>
            <a:r>
              <a:rPr lang="ru-RU" sz="1600" dirty="0" smtClean="0"/>
              <a:t>В каких предложениях эти слова являются вводными, а в каких – членами предложения, мы рассмотрим в следующей теме «Отличие вводных слов и предложений от других конструкций и членов предложения».</a:t>
            </a:r>
          </a:p>
          <a:p>
            <a:pPr algn="ctr"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algn="ctr">
              <a:buNone/>
            </a:pPr>
            <a:endParaRPr lang="ru-RU" sz="1600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/>
              <a:t>ТЕСТ</a:t>
            </a:r>
            <a:endParaRPr lang="ru-RU" sz="1600" dirty="0"/>
          </a:p>
          <a:p>
            <a:pPr>
              <a:buNone/>
            </a:pPr>
            <a:r>
              <a:rPr lang="ru-RU" sz="1500" b="1" dirty="0"/>
              <a:t> </a:t>
            </a:r>
            <a:endParaRPr lang="ru-RU" sz="1500" dirty="0"/>
          </a:p>
          <a:p>
            <a:pPr>
              <a:buNone/>
            </a:pPr>
            <a:r>
              <a:rPr lang="ru-RU" sz="1500" b="1" dirty="0"/>
              <a:t>Укажите номера предложений, в которых есть вводные слова (знаки препинания не расставлены):</a:t>
            </a:r>
            <a:endParaRPr lang="ru-RU" sz="1500" dirty="0"/>
          </a:p>
          <a:p>
            <a:pPr>
              <a:buNone/>
            </a:pPr>
            <a:r>
              <a:rPr lang="ru-RU" sz="1500" b="1" dirty="0"/>
              <a:t> </a:t>
            </a:r>
            <a:endParaRPr lang="ru-RU" sz="1500" dirty="0"/>
          </a:p>
          <a:p>
            <a:pPr>
              <a:buNone/>
            </a:pPr>
            <a:r>
              <a:rPr lang="ru-RU" sz="1500" dirty="0"/>
              <a:t>1) Впрочем дорога была не узка в этом месте.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2) Итак ни весенней ни осенней охоты в наших местах нет.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3) Они не должны были не могли сейчас увидеться.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4) Он не воспринимает это как правило а считает исключением.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5) Его честное слово ничего не стоит.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6) Задача решена верно и без всяких исправлений.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7) Полученное сообщение вполне вероятно.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8) Звонок из Лепеля меня признаться огорошил.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9) Только на </a:t>
            </a:r>
            <a:r>
              <a:rPr lang="ru-RU" sz="1500" dirty="0" smtClean="0"/>
              <a:t>окраинах </a:t>
            </a:r>
            <a:r>
              <a:rPr lang="ru-RU" sz="1500" dirty="0"/>
              <a:t>сквозь сумрак всегда присутствующий под </a:t>
            </a:r>
            <a:r>
              <a:rPr lang="ru-RU" sz="1500" dirty="0" smtClean="0"/>
              <a:t>сводами </a:t>
            </a:r>
            <a:r>
              <a:rPr lang="ru-RU" sz="1500" dirty="0"/>
              <a:t>старых деревьев вдруг откроется поляна заросшая блестящими лютиками и пруд с тихой водой. </a:t>
            </a:r>
            <a:endParaRPr lang="ru-RU" sz="1500" b="1" dirty="0"/>
          </a:p>
          <a:p>
            <a:pPr>
              <a:buNone/>
            </a:pPr>
            <a:r>
              <a:rPr lang="ru-RU" sz="1500" dirty="0"/>
              <a:t>10) Мой журнал точно трибуна молодых талантов. </a:t>
            </a:r>
          </a:p>
          <a:p>
            <a:pPr>
              <a:buNone/>
            </a:pPr>
            <a:r>
              <a:rPr lang="ru-RU" sz="1500" dirty="0"/>
              <a:t>11) А вот во время войны эта местность уже вряд ли могла быть убежищем лес вырос позже. </a:t>
            </a:r>
          </a:p>
          <a:p>
            <a:pPr>
              <a:buNone/>
            </a:pPr>
            <a:r>
              <a:rPr lang="ru-RU" sz="1500" dirty="0"/>
              <a:t>12) Мобильники даже в небольших населённых пунктах Беларуси давно уже не роскошь. </a:t>
            </a:r>
          </a:p>
          <a:p>
            <a:pPr>
              <a:buNone/>
            </a:pPr>
            <a:r>
              <a:rPr lang="ru-RU" sz="1500" dirty="0"/>
              <a:t>13) Николай Кузьмич несомненно человек уникальный.</a:t>
            </a:r>
          </a:p>
          <a:p>
            <a:pPr>
              <a:buNone/>
            </a:pPr>
            <a:r>
              <a:rPr lang="ru-RU" sz="1500" dirty="0"/>
              <a:t>14) Было такое впечатление что </a:t>
            </a:r>
            <a:r>
              <a:rPr lang="ru-RU" sz="1500" dirty="0" smtClean="0"/>
              <a:t>несколько </a:t>
            </a:r>
            <a:r>
              <a:rPr lang="ru-RU" sz="1500" dirty="0"/>
              <a:t>часов назад мы волшебным образом побывали в совершенно иной чудесной стране.</a:t>
            </a:r>
          </a:p>
          <a:p>
            <a:pPr>
              <a:buNone/>
            </a:pPr>
            <a:r>
              <a:rPr lang="ru-RU" sz="1500" dirty="0"/>
              <a:t>15) В том что это был именно уж не могло быть никаких сомнений на голове его мирно светились </a:t>
            </a:r>
            <a:r>
              <a:rPr lang="ru-RU" sz="1500" dirty="0" smtClean="0"/>
              <a:t>оранжево-жёлтые </a:t>
            </a:r>
            <a:r>
              <a:rPr lang="ru-RU" sz="1500" dirty="0"/>
              <a:t>«очки».</a:t>
            </a:r>
          </a:p>
          <a:p>
            <a:pPr>
              <a:buNone/>
            </a:pPr>
            <a:r>
              <a:rPr lang="ru-RU" sz="1500" dirty="0"/>
              <a:t>16) Молодой циркач в то время сам бедствовавший всё-таки выкупил собаку у жестокого хозяина.</a:t>
            </a:r>
          </a:p>
          <a:p>
            <a:pPr>
              <a:buNone/>
            </a:pPr>
            <a:endParaRPr lang="ru-RU" sz="15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Ответы: 1, 2, 8, 13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Е.А.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/>
              <a:t>Вводными</a:t>
            </a:r>
            <a:r>
              <a:rPr lang="ru-RU" sz="2800" b="1" dirty="0" smtClean="0"/>
              <a:t> </a:t>
            </a:r>
            <a:r>
              <a:rPr lang="ru-RU" sz="2800" dirty="0" smtClean="0"/>
              <a:t>называются слова, словосочетания и предложения, которые выражают отношение говорящего или пишущего к тому, что он сообщает.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b="1" dirty="0" smtClean="0"/>
              <a:t> </a:t>
            </a:r>
            <a:r>
              <a:rPr lang="ru-RU" sz="2800" dirty="0" smtClean="0"/>
              <a:t>Вводные слова грамматически не связаны с другими членами предложения.</a:t>
            </a:r>
          </a:p>
          <a:p>
            <a:pPr>
              <a:buNone/>
            </a:pPr>
            <a:r>
              <a:rPr lang="ru-RU" sz="2800" dirty="0" smtClean="0"/>
              <a:t>  </a:t>
            </a:r>
          </a:p>
          <a:p>
            <a:pPr>
              <a:buNone/>
            </a:pPr>
            <a:r>
              <a:rPr lang="ru-RU" sz="2800" dirty="0" smtClean="0"/>
              <a:t>Вводные слова не являются членами предложения.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 По значению вводные слова можно разделить на несколько групп.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Вводные слова выражают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14" y="1142984"/>
            <a:ext cx="7719274" cy="535785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1) достоверность </a:t>
            </a:r>
            <a:r>
              <a:rPr lang="ru-RU" dirty="0" smtClean="0"/>
              <a:t>сообщения: </a:t>
            </a:r>
            <a:r>
              <a:rPr lang="ru-RU" i="1" dirty="0" smtClean="0"/>
              <a:t>конечно, безусловно, разумеется, бесспорно, без всякого сомнения, несомненно </a:t>
            </a:r>
            <a:r>
              <a:rPr lang="ru-RU" dirty="0" smtClean="0"/>
              <a:t>и др.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а) Это, </a:t>
            </a:r>
            <a:r>
              <a:rPr lang="ru-RU" b="1" i="1" dirty="0" smtClean="0"/>
              <a:t>безусловно</a:t>
            </a:r>
            <a:r>
              <a:rPr lang="ru-RU" i="1" dirty="0" smtClean="0"/>
              <a:t>, интересно.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б) «Несчастье, </a:t>
            </a:r>
            <a:r>
              <a:rPr lang="ru-RU" b="1" i="1" dirty="0" smtClean="0"/>
              <a:t>без сомнения</a:t>
            </a:r>
            <a:r>
              <a:rPr lang="ru-RU" i="1" dirty="0" smtClean="0"/>
              <a:t>, хороший учитель; но этот учитель слишком дорого берёт за свои уроки, и часто польза, полученная от них, не стоит цены, которая за них уплачена», – размышлял Жан-Жак Руссо.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21537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2) предположительность сообщения: </a:t>
            </a:r>
            <a:r>
              <a:rPr lang="ru-RU" sz="2600" i="1" dirty="0" smtClean="0"/>
              <a:t>наверное, вероятно, очевидно, пожалуй, возможно, по-видимому, должно быть, может быть</a:t>
            </a:r>
            <a:r>
              <a:rPr lang="ru-RU" sz="2600" dirty="0" smtClean="0"/>
              <a:t> и др.</a:t>
            </a:r>
          </a:p>
          <a:p>
            <a:pPr>
              <a:buNone/>
            </a:pPr>
            <a:r>
              <a:rPr lang="ru-RU" sz="2600" i="1" dirty="0" smtClean="0"/>
              <a:t> </a:t>
            </a:r>
            <a:endParaRPr lang="ru-RU" sz="2600" dirty="0" smtClean="0"/>
          </a:p>
          <a:p>
            <a:pPr>
              <a:buNone/>
            </a:pPr>
            <a:r>
              <a:rPr lang="ru-RU" sz="2600" i="1" dirty="0" smtClean="0"/>
              <a:t>а) И он подумал, что, </a:t>
            </a:r>
            <a:r>
              <a:rPr lang="ru-RU" sz="2600" b="1" i="1" dirty="0" smtClean="0"/>
              <a:t>вероятно</a:t>
            </a:r>
            <a:r>
              <a:rPr lang="ru-RU" sz="2600" i="1" dirty="0" smtClean="0"/>
              <a:t>, сама природа дала человеку эту способность лгать, чтобы он даже в тяжёлые минуты напряжения мог хранить тайны своего гнезда, как хранит их лисица или дикая утка.</a:t>
            </a:r>
            <a:endParaRPr lang="ru-RU" sz="2600" dirty="0" smtClean="0"/>
          </a:p>
          <a:p>
            <a:pPr>
              <a:buNone/>
            </a:pPr>
            <a:r>
              <a:rPr lang="ru-RU" sz="2600" i="1" dirty="0" smtClean="0"/>
              <a:t>б) Мать, </a:t>
            </a:r>
            <a:r>
              <a:rPr lang="ru-RU" sz="2600" b="1" i="1" dirty="0" smtClean="0"/>
              <a:t>возможно</a:t>
            </a:r>
            <a:r>
              <a:rPr lang="ru-RU" sz="2600" i="1" dirty="0" smtClean="0"/>
              <a:t>, была недовольна отъездом сына, но молчала.</a:t>
            </a:r>
            <a:endParaRPr lang="ru-RU" sz="2600" dirty="0" smtClean="0"/>
          </a:p>
          <a:p>
            <a:pPr>
              <a:buNone/>
            </a:pPr>
            <a:r>
              <a:rPr lang="ru-RU" sz="2600" i="1" dirty="0" smtClean="0"/>
              <a:t>в) Этого момента, </a:t>
            </a:r>
            <a:r>
              <a:rPr lang="ru-RU" sz="2600" b="1" i="1" dirty="0" smtClean="0"/>
              <a:t>видимо</a:t>
            </a:r>
            <a:r>
              <a:rPr lang="ru-RU" sz="2600" i="1" dirty="0" smtClean="0"/>
              <a:t>, и ждали.</a:t>
            </a:r>
            <a:endParaRPr lang="ru-RU" sz="2600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498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3) чувства говорящего (радость, огорчение, испуг, ужас, сожаление и др.): </a:t>
            </a:r>
            <a:r>
              <a:rPr lang="ru-RU" i="1" dirty="0" smtClean="0">
                <a:solidFill>
                  <a:schemeClr val="bg1"/>
                </a:solidFill>
              </a:rPr>
              <a:t>к счастью, к сожалению, к своему ужасу, к несчастью, к удивлению, к изумлению, удивительное дело</a:t>
            </a:r>
            <a:r>
              <a:rPr lang="ru-RU" dirty="0" smtClean="0">
                <a:solidFill>
                  <a:schemeClr val="bg1"/>
                </a:solidFill>
              </a:rPr>
              <a:t> и др.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а) </a:t>
            </a:r>
            <a:r>
              <a:rPr lang="ru-RU" b="1" i="1" dirty="0" smtClean="0">
                <a:solidFill>
                  <a:schemeClr val="bg1"/>
                </a:solidFill>
              </a:rPr>
              <a:t>К счастью</a:t>
            </a:r>
            <a:r>
              <a:rPr lang="ru-RU" i="1" dirty="0" smtClean="0">
                <a:solidFill>
                  <a:schemeClr val="bg1"/>
                </a:solidFill>
              </a:rPr>
              <a:t>, эта версия была быстро опровергнута.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б) Он, </a:t>
            </a:r>
            <a:r>
              <a:rPr lang="ru-RU" b="1" i="1" dirty="0" smtClean="0">
                <a:solidFill>
                  <a:schemeClr val="bg1"/>
                </a:solidFill>
              </a:rPr>
              <a:t>к стыду своему</a:t>
            </a:r>
            <a:r>
              <a:rPr lang="ru-RU" i="1" dirty="0" smtClean="0">
                <a:solidFill>
                  <a:schemeClr val="bg1"/>
                </a:solidFill>
              </a:rPr>
              <a:t>, не узнал старого товарища.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4) степень обычности / необычности излагаемых фактов: </a:t>
            </a:r>
            <a:r>
              <a:rPr lang="ru-RU" i="1" dirty="0" smtClean="0"/>
              <a:t>бывает, случается, как правило, как всегда, по обычаю, по обыкновению </a:t>
            </a:r>
            <a:r>
              <a:rPr lang="ru-RU" dirty="0" smtClean="0"/>
              <a:t>и др.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а) </a:t>
            </a:r>
            <a:r>
              <a:rPr lang="ru-RU" b="1" i="1" dirty="0" smtClean="0"/>
              <a:t>Как всегда</a:t>
            </a:r>
            <a:r>
              <a:rPr lang="ru-RU" i="1" dirty="0" smtClean="0"/>
              <a:t>, на стендах белорусских издательств много справочной литературы.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б) </a:t>
            </a:r>
            <a:r>
              <a:rPr lang="ru-RU" b="1" i="1" dirty="0" smtClean="0"/>
              <a:t>Как правило</a:t>
            </a:r>
            <a:r>
              <a:rPr lang="ru-RU" i="1" dirty="0" smtClean="0"/>
              <a:t>, люди, родившиеся зимой, – натуры мыслящие, но противоречивые, упрямые и самолюбивые.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в) Однако, </a:t>
            </a:r>
            <a:r>
              <a:rPr lang="ru-RU" b="1" i="1" dirty="0" smtClean="0"/>
              <a:t>как известно</a:t>
            </a:r>
            <a:r>
              <a:rPr lang="ru-RU" i="1" dirty="0" smtClean="0"/>
              <a:t>, смелость города берёт.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022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5) способ оформления мыслей, стиль высказывания, тон говорящего: </a:t>
            </a:r>
            <a:r>
              <a:rPr lang="ru-RU" sz="2800" i="1" dirty="0" smtClean="0"/>
              <a:t>честно говоря, образно говоря, словом, кстати, между нами говоря, так сказать </a:t>
            </a:r>
            <a:r>
              <a:rPr lang="ru-RU" sz="2800" dirty="0" smtClean="0"/>
              <a:t>и др.</a:t>
            </a:r>
          </a:p>
          <a:p>
            <a:pPr>
              <a:buNone/>
            </a:pPr>
            <a:r>
              <a:rPr lang="ru-RU" sz="2800" i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а) </a:t>
            </a:r>
            <a:r>
              <a:rPr lang="ru-RU" sz="2800" b="1" i="1" dirty="0" smtClean="0"/>
              <a:t>Кстати</a:t>
            </a:r>
            <a:r>
              <a:rPr lang="ru-RU" sz="2800" i="1" dirty="0" smtClean="0"/>
              <a:t>, в Молдове проживают около 20 тысяч этнических белорусов, и большинство из них – именно в Приднестровье.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б) Почуяв неладное, </a:t>
            </a:r>
            <a:r>
              <a:rPr lang="ru-RU" sz="2800" i="1" dirty="0" err="1" smtClean="0"/>
              <a:t>Липский</a:t>
            </a:r>
            <a:r>
              <a:rPr lang="ru-RU" sz="2800" i="1" dirty="0" smtClean="0"/>
              <a:t>, пытаясь выкрутиться, пошёл, </a:t>
            </a:r>
            <a:r>
              <a:rPr lang="ru-RU" sz="2800" b="1" i="1" dirty="0" smtClean="0"/>
              <a:t>так сказать</a:t>
            </a:r>
            <a:r>
              <a:rPr lang="ru-RU" sz="2800" i="1" dirty="0" smtClean="0"/>
              <a:t>, ва-банк.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7715304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6) привлечение внимания к сообщению: </a:t>
            </a:r>
            <a:r>
              <a:rPr lang="ru-RU" sz="3200" i="1" dirty="0" smtClean="0"/>
              <a:t>послушай, знаете ли, представьте себе, обратите внимание, верите ли </a:t>
            </a:r>
            <a:r>
              <a:rPr lang="ru-RU" sz="3200" dirty="0" smtClean="0"/>
              <a:t>и др.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i="1" dirty="0" smtClean="0"/>
              <a:t>а) И был тележурнал, </a:t>
            </a:r>
            <a:r>
              <a:rPr lang="ru-RU" sz="3200" b="1" i="1" dirty="0" smtClean="0"/>
              <a:t>обратите внимание</a:t>
            </a:r>
            <a:r>
              <a:rPr lang="ru-RU" sz="3200" i="1" dirty="0" smtClean="0"/>
              <a:t>, весьма популярным.</a:t>
            </a:r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б) Иван </a:t>
            </a:r>
            <a:r>
              <a:rPr lang="ru-RU" sz="3200" i="1" dirty="0" smtClean="0"/>
              <a:t>Иванович, </a:t>
            </a:r>
            <a:r>
              <a:rPr lang="ru-RU" sz="3200" b="1" i="1" dirty="0" smtClean="0"/>
              <a:t>представьте себе</a:t>
            </a:r>
            <a:r>
              <a:rPr lang="ru-RU" sz="3200" i="1" dirty="0" smtClean="0"/>
              <a:t>, ушёл на тридцать минут раньше!</a:t>
            </a:r>
            <a:endParaRPr lang="ru-RU" sz="32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7) отношение между частями высказывания (порядок мыслей, их связь, обобщение): </a:t>
            </a:r>
            <a:r>
              <a:rPr lang="ru-RU" i="1" dirty="0" smtClean="0"/>
              <a:t>во-первых, например, таким образом, итак, следовательно, прежде всего, напротив, в частности</a:t>
            </a:r>
            <a:r>
              <a:rPr lang="ru-RU" dirty="0" smtClean="0"/>
              <a:t> и др.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i="1" dirty="0" smtClean="0"/>
              <a:t>а) Большинство белорусских литовцев живёт на своей земле исконно, как, </a:t>
            </a:r>
            <a:r>
              <a:rPr lang="ru-RU" b="1" i="1" dirty="0" smtClean="0"/>
              <a:t>например</a:t>
            </a:r>
            <a:r>
              <a:rPr lang="ru-RU" i="1" dirty="0" smtClean="0"/>
              <a:t>, жители некоторых деревень в </a:t>
            </a:r>
            <a:r>
              <a:rPr lang="ru-RU" i="1" dirty="0" err="1" smtClean="0"/>
              <a:t>Островецком</a:t>
            </a:r>
            <a:r>
              <a:rPr lang="ru-RU" i="1" dirty="0" smtClean="0"/>
              <a:t> и </a:t>
            </a:r>
            <a:r>
              <a:rPr lang="ru-RU" i="1" dirty="0" err="1" smtClean="0"/>
              <a:t>Вороновском</a:t>
            </a:r>
            <a:r>
              <a:rPr lang="ru-RU" i="1" dirty="0" smtClean="0"/>
              <a:t> районах на </a:t>
            </a:r>
            <a:r>
              <a:rPr lang="ru-RU" i="1" dirty="0" err="1" smtClean="0"/>
              <a:t>Браславщине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б) Непривычно тёплый январь разбудил в лесах медведей, и лис, и енотов; весна, </a:t>
            </a:r>
            <a:r>
              <a:rPr lang="ru-RU" b="1" i="1" dirty="0" smtClean="0"/>
              <a:t>напротив</a:t>
            </a:r>
            <a:r>
              <a:rPr lang="ru-RU" i="1" dirty="0" smtClean="0"/>
              <a:t>, оказалась холодной.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в) </a:t>
            </a:r>
            <a:r>
              <a:rPr lang="ru-RU" b="1" i="1" dirty="0" smtClean="0"/>
              <a:t>Итак</a:t>
            </a:r>
            <a:r>
              <a:rPr lang="ru-RU" i="1" dirty="0" smtClean="0"/>
              <a:t>, я шёл, вдыхая освежённый воздух и размышляя о том, что гроза ударит опять.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029825A-5C22-48FA-88A9-B221ED8BAA9A}"/>
</file>

<file path=customXml/itemProps2.xml><?xml version="1.0" encoding="utf-8"?>
<ds:datastoreItem xmlns:ds="http://schemas.openxmlformats.org/officeDocument/2006/customXml" ds:itemID="{9FADE0DE-B58D-40C6-818D-399767B071E4}"/>
</file>

<file path=customXml/itemProps3.xml><?xml version="1.0" encoding="utf-8"?>
<ds:datastoreItem xmlns:ds="http://schemas.openxmlformats.org/officeDocument/2006/customXml" ds:itemID="{407FE9A9-265E-40A8-93B3-0BBC529DF6C0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</TotalTime>
  <Words>402</Words>
  <Application>Microsoft Office PowerPoint</Application>
  <PresentationFormat>Экран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Городская</vt:lpstr>
      <vt:lpstr>Бумажная</vt:lpstr>
      <vt:lpstr>Солнцестояние</vt:lpstr>
      <vt:lpstr>Эркер</vt:lpstr>
      <vt:lpstr>Метро</vt:lpstr>
      <vt:lpstr>Открытая</vt:lpstr>
      <vt:lpstr>Поток</vt:lpstr>
      <vt:lpstr>Изящная</vt:lpstr>
      <vt:lpstr>Яркая</vt:lpstr>
      <vt:lpstr>Обычная</vt:lpstr>
      <vt:lpstr>Тема Office</vt:lpstr>
      <vt:lpstr>Тема:  «Вводные слова,  словосочетания и предложения»   </vt:lpstr>
      <vt:lpstr>Слайд 2</vt:lpstr>
      <vt:lpstr>Вводные слова выражают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Не являются вводными словами и не выделяются запятыми: 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«Вводные слова, словосочетания и предложения»   </dc:title>
  <dc:creator>alina</dc:creator>
  <cp:lastModifiedBy>alina</cp:lastModifiedBy>
  <cp:revision>5</cp:revision>
  <dcterms:created xsi:type="dcterms:W3CDTF">2014-05-29T08:14:30Z</dcterms:created>
  <dcterms:modified xsi:type="dcterms:W3CDTF">2014-06-03T09:02:09Z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